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  <p:sldMasterId id="2147483672" r:id="rId2"/>
  </p:sldMasterIdLst>
  <p:notesMasterIdLst>
    <p:notesMasterId r:id="rId30"/>
  </p:notesMasterIdLst>
  <p:handoutMasterIdLst>
    <p:handoutMasterId r:id="rId31"/>
  </p:handoutMasterIdLst>
  <p:sldIdLst>
    <p:sldId id="448" r:id="rId3"/>
    <p:sldId id="449" r:id="rId4"/>
    <p:sldId id="450" r:id="rId5"/>
    <p:sldId id="451" r:id="rId6"/>
    <p:sldId id="452" r:id="rId7"/>
    <p:sldId id="454" r:id="rId8"/>
    <p:sldId id="455" r:id="rId9"/>
    <p:sldId id="456" r:id="rId10"/>
    <p:sldId id="436" r:id="rId11"/>
    <p:sldId id="437" r:id="rId12"/>
    <p:sldId id="457" r:id="rId13"/>
    <p:sldId id="438" r:id="rId14"/>
    <p:sldId id="439" r:id="rId15"/>
    <p:sldId id="441" r:id="rId16"/>
    <p:sldId id="442" r:id="rId17"/>
    <p:sldId id="426" r:id="rId18"/>
    <p:sldId id="415" r:id="rId19"/>
    <p:sldId id="434" r:id="rId20"/>
    <p:sldId id="430" r:id="rId21"/>
    <p:sldId id="431" r:id="rId22"/>
    <p:sldId id="432" r:id="rId23"/>
    <p:sldId id="433" r:id="rId24"/>
    <p:sldId id="435" r:id="rId25"/>
    <p:sldId id="444" r:id="rId26"/>
    <p:sldId id="445" r:id="rId27"/>
    <p:sldId id="446" r:id="rId28"/>
    <p:sldId id="404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65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  <p15:guide id="7" pos="4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ED4DC"/>
    <a:srgbClr val="0B2A51"/>
    <a:srgbClr val="636C8E"/>
    <a:srgbClr val="0B2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2533" autoAdjust="0"/>
  </p:normalViewPr>
  <p:slideViewPr>
    <p:cSldViewPr showGuides="1">
      <p:cViewPr>
        <p:scale>
          <a:sx n="125" d="100"/>
          <a:sy n="125" d="100"/>
        </p:scale>
        <p:origin x="-750" y="222"/>
      </p:cViewPr>
      <p:guideLst>
        <p:guide orient="horz" pos="4065"/>
        <p:guide orient="horz" pos="799"/>
        <p:guide orient="horz" pos="2160"/>
        <p:guide pos="2880"/>
        <p:guide pos="249"/>
        <p:guide pos="5511"/>
        <p:guide pos="4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8.xml"/><Relationship Id="rId1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BC9199C-D220-41F6-AC9A-F877891A7AD7}" type="datetimeFigureOut">
              <a:rPr lang="en-US"/>
              <a:pPr>
                <a:defRPr/>
              </a:pPr>
              <a:t>8/14/2017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B42C439-A635-4749-BA52-0B234EDE08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5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375E63-B260-4B52-8998-1AC8C4A7937E}" type="datetimeFigureOut">
              <a:rPr lang="en-US"/>
              <a:pPr>
                <a:defRPr/>
              </a:pPr>
              <a:t>8/14/2017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AB07A6-3D27-4761-A68D-23D11C0A04D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877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6175" y="687388"/>
            <a:ext cx="4567238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de-DE" altLang="de-DE" dirty="0"/>
          </a:p>
        </p:txBody>
      </p:sp>
      <p:sp>
        <p:nvSpPr>
          <p:cNvPr id="52228" name="Foliennummernplatzhalt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b"/>
          <a:lstStyle>
            <a:lvl1pPr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74FA85-D5C1-4516-AADF-7BF8611E7572}" type="slidenum">
              <a:rPr lang="de-DE" altLang="de-DE" sz="11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de-DE" altLang="de-DE" sz="11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800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LKT_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85" y="330664"/>
            <a:ext cx="1468352" cy="5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7" y="188913"/>
            <a:ext cx="6043421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6048840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8" y="188913"/>
            <a:ext cx="5256662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5261375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26626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2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4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3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8"/>
          <p:cNvSpPr>
            <a:spLocks noChangeArrowheads="1"/>
          </p:cNvSpPr>
          <p:nvPr userDrawn="1"/>
        </p:nvSpPr>
        <p:spPr bwMode="auto">
          <a:xfrm>
            <a:off x="736600" y="1200150"/>
            <a:ext cx="8459788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altLang="de-DE" sz="900" b="1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Fakultät Verkehrswissenschaften „Friedrich List“ - Institut für Automobiltechnik Dresden–IAD - </a:t>
            </a:r>
            <a:r>
              <a:rPr lang="de-DE" altLang="de-DE" sz="900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Lehrstuhl Kraftfahrzeugtechnik</a:t>
            </a:r>
          </a:p>
        </p:txBody>
      </p:sp>
      <p:sp>
        <p:nvSpPr>
          <p:cNvPr id="1030" name="Rectangle 1045"/>
          <p:cNvSpPr>
            <a:spLocks noChangeArrowheads="1"/>
          </p:cNvSpPr>
          <p:nvPr userDrawn="1"/>
        </p:nvSpPr>
        <p:spPr bwMode="auto">
          <a:xfrm>
            <a:off x="0" y="1169988"/>
            <a:ext cx="9144000" cy="176212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1031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1169988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1032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300038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4" name="Gerade Verbindung mit Pfeil 32"/>
          <p:cNvCxnSpPr>
            <a:cxnSpLocks noChangeShapeType="1"/>
          </p:cNvCxnSpPr>
          <p:nvPr userDrawn="1"/>
        </p:nvCxnSpPr>
        <p:spPr bwMode="auto">
          <a:xfrm>
            <a:off x="0" y="1167320"/>
            <a:ext cx="9144000" cy="0"/>
          </a:xfrm>
          <a:prstGeom prst="straightConnector1">
            <a:avLst/>
          </a:prstGeom>
          <a:noFill/>
          <a:ln w="19050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5" name="Rechteck 10"/>
          <p:cNvSpPr>
            <a:spLocks noChangeArrowheads="1"/>
          </p:cNvSpPr>
          <p:nvPr userDrawn="1"/>
        </p:nvSpPr>
        <p:spPr bwMode="auto">
          <a:xfrm>
            <a:off x="723900" y="1150938"/>
            <a:ext cx="7716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800" b="1" dirty="0">
                <a:solidFill>
                  <a:srgbClr val="EEECE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Fakultät Verkehrswissenschaften „Friedrich List“  -  Institut für Automobiltechnik Dresden  -  Lehrstuhl Kraftfahrzeugtechnik</a:t>
            </a:r>
          </a:p>
        </p:txBody>
      </p:sp>
    </p:spTree>
    <p:extLst>
      <p:ext uri="{BB962C8B-B14F-4D97-AF65-F5344CB8AC3E}">
        <p14:creationId xmlns:p14="http://schemas.microsoft.com/office/powerpoint/2010/main" val="256619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Font typeface="Arial" charset="0"/>
        <a:buNone/>
        <a:defRPr sz="2000" b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rgbClr val="0B2A5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rgbClr val="0B2A5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rgbClr val="0B2A5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1" descr="IAD-Logo_sw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23866" r="24586" b="59795"/>
          <a:stretch>
            <a:fillRect/>
          </a:stretch>
        </p:blipFill>
        <p:spPr bwMode="auto">
          <a:xfrm>
            <a:off x="7667625" y="260350"/>
            <a:ext cx="13684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1045"/>
          <p:cNvSpPr>
            <a:spLocks noChangeArrowheads="1"/>
          </p:cNvSpPr>
          <p:nvPr userDrawn="1"/>
        </p:nvSpPr>
        <p:spPr bwMode="auto">
          <a:xfrm>
            <a:off x="0" y="836613"/>
            <a:ext cx="9144000" cy="120650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2054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2055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95263"/>
            <a:ext cx="15240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7" name="Gerade Verbindung mit Pfeil 32"/>
          <p:cNvCxnSpPr>
            <a:cxnSpLocks noChangeShapeType="1"/>
          </p:cNvCxnSpPr>
          <p:nvPr userDrawn="1"/>
        </p:nvCxnSpPr>
        <p:spPr bwMode="auto">
          <a:xfrm>
            <a:off x="0" y="836613"/>
            <a:ext cx="9144000" cy="0"/>
          </a:xfrm>
          <a:prstGeom prst="straightConnector1">
            <a:avLst/>
          </a:prstGeom>
          <a:noFill/>
          <a:ln w="9525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8" name="Textfeld 10"/>
          <p:cNvSpPr txBox="1">
            <a:spLocks noChangeArrowheads="1"/>
          </p:cNvSpPr>
          <p:nvPr userDrawn="1"/>
        </p:nvSpPr>
        <p:spPr bwMode="auto">
          <a:xfrm>
            <a:off x="251400" y="6531780"/>
            <a:ext cx="22323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1050" dirty="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Dresden, den 09.10.2014</a:t>
            </a:r>
          </a:p>
        </p:txBody>
      </p:sp>
      <p:sp>
        <p:nvSpPr>
          <p:cNvPr id="2059" name="Textfeld 12"/>
          <p:cNvSpPr txBox="1">
            <a:spLocks noChangeArrowheads="1"/>
          </p:cNvSpPr>
          <p:nvPr userDrawn="1"/>
        </p:nvSpPr>
        <p:spPr bwMode="auto">
          <a:xfrm>
            <a:off x="3088365" y="6525430"/>
            <a:ext cx="29958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de-DE" altLang="de-DE" sz="1050" dirty="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Kurztitel – Max Mustermann</a:t>
            </a:r>
          </a:p>
        </p:txBody>
      </p:sp>
      <p:sp>
        <p:nvSpPr>
          <p:cNvPr id="2061" name="Textplatzhalter 2"/>
          <p:cNvSpPr>
            <a:spLocks noGrp="1" noChangeAspect="1"/>
          </p:cNvSpPr>
          <p:nvPr>
            <p:ph type="body" idx="1"/>
          </p:nvPr>
        </p:nvSpPr>
        <p:spPr bwMode="auto">
          <a:xfrm>
            <a:off x="395287" y="1268413"/>
            <a:ext cx="83534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3728" y="188913"/>
            <a:ext cx="5616712" cy="216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dirty="0"/>
              <a:t>Überschrift</a:t>
            </a:r>
          </a:p>
        </p:txBody>
      </p:sp>
      <p:sp>
        <p:nvSpPr>
          <p:cNvPr id="2060" name="Textfeld 13"/>
          <p:cNvSpPr txBox="1">
            <a:spLocks noChangeArrowheads="1"/>
          </p:cNvSpPr>
          <p:nvPr userDrawn="1"/>
        </p:nvSpPr>
        <p:spPr bwMode="auto">
          <a:xfrm>
            <a:off x="7673400" y="6525430"/>
            <a:ext cx="1219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fld id="{75D83109-559A-4782-872D-F054778A4D37}" type="slidenum">
              <a:rPr lang="de-DE" altLang="de-DE" sz="1050" smtClean="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pPr algn="r">
                <a:defRPr/>
              </a:pPr>
              <a:t>‹Nr.›</a:t>
            </a:fld>
            <a:endParaRPr lang="de-DE" altLang="de-DE" sz="1050" dirty="0">
              <a:solidFill>
                <a:srgbClr val="0B2A51"/>
              </a:solidFill>
              <a:latin typeface="Verdana" pitchFamily="34" charset="0"/>
              <a:ea typeface="ＭＳ Ｐゴシック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3" r:id="rId2"/>
    <p:sldLayoutId id="2147483726" r:id="rId3"/>
    <p:sldLayoutId id="2147483702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de-DE" sz="1600" b="1" dirty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24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20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18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7380" y="1052670"/>
            <a:ext cx="9036620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Video bearbeiten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Weil nur eine Fahrspur gebraucht ist, wird Video ausgeschnitten. Je </a:t>
            </a:r>
            <a:r>
              <a:rPr lang="de-DE" dirty="0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wenigere</a:t>
            </a: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Bildpunkte, desto schneller bearbeitet </a:t>
            </a:r>
            <a:r>
              <a:rPr lang="de-DE" dirty="0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Syntax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imcrop</a:t>
            </a: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: wird ein Bild eine ausgewählte Abmaß ausgeschnitten.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Original Video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Abb.1, Originalvideo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" y="3645030"/>
            <a:ext cx="7633060" cy="2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980660"/>
            <a:ext cx="8713163" cy="58773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Luftbild ist Bild von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Googlemap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Das Bild wird von oben beobachtet.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772770"/>
            <a:ext cx="8405804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-108650" y="105267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AutoNum type="arabicPeriod" startAt="2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Bilderkennung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Diese Aufgabe wird in 4 Schritte erteil.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2.1  Video wird gelesen und installieren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Forerground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Dectetor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vision.ForegroundDetector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  '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', 100,'NumGaussians', 2);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=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vision.VideoFileReader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('transvideo_2_1.avi');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 = 1: 100 % Run on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first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150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frames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learn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background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step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 %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read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the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next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=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step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frame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);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2.2 Auto wird erkannt im Hintergrund und jedes Auto wird mit einem Marker im Schwerpunkt des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 Region detektiert.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4789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Imshowpair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Zeigen 2 verschiedene Bilder in einem 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" y="1772770"/>
            <a:ext cx="8846501" cy="37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4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" y="980661"/>
            <a:ext cx="874858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transformiert wird, damit die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Polynom durch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fixierte Punkte  genau auf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6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gemalte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Punkte von Luftbild überlagert wird. Je mehr Kontrollpunkte, desto besser transformiert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Nach der Transformation wird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auf neue Position aufgesetzt.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Problem:  Mittlere Straßenlinie nicht ganz genau auf einander überlagert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: mehr Kontrollpunkte  besser  und verzerrtes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vorher entzerrt.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Weil Straße nicht gerade ist                      Transformationstyp ist Polynom. Damit Mittellinie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Besser aufeinander setzt.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2771750" y="3356990"/>
            <a:ext cx="792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Polinom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tranformiert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.Vorteil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Miitellinine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sieht besser als Projektiv Transformation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2" y="1484730"/>
            <a:ext cx="7739327" cy="4412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624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Projektiv transformiert. Vorteil Querlinie ist besser als Polynom Transformation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aufgesetz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628750"/>
            <a:ext cx="7993110" cy="48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375848"/>
              </p:ext>
            </p:extLst>
          </p:nvPr>
        </p:nvGraphicFramePr>
        <p:xfrm>
          <a:off x="16493" y="1914755"/>
          <a:ext cx="9127507" cy="525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84">
                  <a:extLst>
                    <a:ext uri="{9D8B030D-6E8A-4147-A177-3AD203B41FA5}">
                      <a16:colId xmlns:a16="http://schemas.microsoft.com/office/drawing/2014/main" xmlns="" val="3072778587"/>
                    </a:ext>
                  </a:extLst>
                </a:gridCol>
                <a:gridCol w="2282823">
                  <a:extLst>
                    <a:ext uri="{9D8B030D-6E8A-4147-A177-3AD203B41FA5}">
                      <a16:colId xmlns:a16="http://schemas.microsoft.com/office/drawing/2014/main" xmlns="" val="3259852326"/>
                    </a:ext>
                  </a:extLst>
                </a:gridCol>
                <a:gridCol w="831524">
                  <a:extLst>
                    <a:ext uri="{9D8B030D-6E8A-4147-A177-3AD203B41FA5}">
                      <a16:colId xmlns:a16="http://schemas.microsoft.com/office/drawing/2014/main" xmlns="" val="2582560740"/>
                    </a:ext>
                  </a:extLst>
                </a:gridCol>
                <a:gridCol w="2300276">
                  <a:extLst>
                    <a:ext uri="{9D8B030D-6E8A-4147-A177-3AD203B41FA5}">
                      <a16:colId xmlns:a16="http://schemas.microsoft.com/office/drawing/2014/main" xmlns="" val="255389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dirty="0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3566020"/>
                  </a:ext>
                </a:extLst>
              </a:tr>
              <a:tr h="1728415">
                <a:tc>
                  <a:txBody>
                    <a:bodyPr/>
                    <a:lstStyle/>
                    <a:p>
                      <a:r>
                        <a:rPr lang="de-DE" sz="1800" dirty="0" err="1"/>
                        <a:t>vision.ForegroundDetector</a:t>
                      </a:r>
                      <a:endParaRPr lang="de-DE" sz="1800" dirty="0"/>
                    </a:p>
                    <a:p>
                      <a:r>
                        <a:rPr lang="de-DE" sz="1800" dirty="0"/>
                        <a:t>Vergleich  Farb- und Graustufenvideorahmen mit Hintergrundmodell , um zu  </a:t>
                      </a:r>
                      <a:r>
                        <a:rPr lang="de-DE" sz="1800" dirty="0" err="1"/>
                        <a:t>betimmen</a:t>
                      </a:r>
                      <a:r>
                        <a:rPr lang="de-DE" sz="1800" dirty="0"/>
                        <a:t> ,ob einzelner Pixeln  Teil des </a:t>
                      </a:r>
                      <a:r>
                        <a:rPr lang="de-DE" sz="1800" dirty="0" err="1"/>
                        <a:t>Hintergrundsoder</a:t>
                      </a:r>
                      <a:r>
                        <a:rPr lang="de-DE" sz="1800" dirty="0"/>
                        <a:t> Vordergrunds  sind.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NumTrainingFrames</a:t>
                      </a:r>
                      <a:endParaRPr lang="de-DE" sz="1800" dirty="0"/>
                    </a:p>
                    <a:p>
                      <a:r>
                        <a:rPr lang="de-DE" sz="1800" dirty="0"/>
                        <a:t>Anzahl </a:t>
                      </a:r>
                      <a:r>
                        <a:rPr lang="de-DE" sz="1800" dirty="0" err="1"/>
                        <a:t>deranfänglichen</a:t>
                      </a:r>
                      <a:r>
                        <a:rPr lang="de-DE" sz="1800" dirty="0"/>
                        <a:t> Video Rahmen zum </a:t>
                      </a:r>
                      <a:r>
                        <a:rPr lang="de-DE" sz="1800" dirty="0" err="1"/>
                        <a:t>Traineiren</a:t>
                      </a:r>
                      <a:r>
                        <a:rPr lang="de-DE" sz="1800" dirty="0"/>
                        <a:t> von Hintergrundmodellen.</a:t>
                      </a:r>
                    </a:p>
                    <a:p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863812"/>
                  </a:ext>
                </a:extLst>
              </a:tr>
              <a:tr h="2333360">
                <a:tc>
                  <a:txBody>
                    <a:bodyPr/>
                    <a:lstStyle/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endParaRPr lang="de-DE" dirty="0"/>
                    </a:p>
                    <a:p>
                      <a:r>
                        <a:rPr lang="de-DE" sz="1800" dirty="0" err="1"/>
                        <a:t>NumGaussians</a:t>
                      </a:r>
                      <a:r>
                        <a:rPr lang="de-DE" sz="1800" dirty="0"/>
                        <a:t> zu klein wird </a:t>
                      </a:r>
                      <a:r>
                        <a:rPr lang="de-DE" sz="1800" dirty="0" err="1"/>
                        <a:t>Foreground</a:t>
                      </a:r>
                      <a:r>
                        <a:rPr lang="de-DE" sz="1800" dirty="0"/>
                        <a:t> nur schwarz ,  Auto nicht erkannt.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NumGaussians</a:t>
                      </a:r>
                      <a:endParaRPr lang="de-DE" sz="1800" dirty="0"/>
                    </a:p>
                    <a:p>
                      <a:r>
                        <a:rPr lang="de-DE" sz="1800" dirty="0"/>
                        <a:t>Nummer des </a:t>
                      </a:r>
                      <a:r>
                        <a:rPr lang="de-DE" sz="1800" dirty="0" err="1"/>
                        <a:t>Gauschmodells</a:t>
                      </a:r>
                      <a:r>
                        <a:rPr lang="de-DE" sz="1800" dirty="0"/>
                        <a:t> in Mischmodell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1556582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0" y="980660"/>
            <a:ext cx="9108630" cy="8641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 Bilderkennung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875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763700"/>
              </p:ext>
            </p:extLst>
          </p:nvPr>
        </p:nvGraphicFramePr>
        <p:xfrm>
          <a:off x="-36006" y="1916790"/>
          <a:ext cx="9144001" cy="74922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729">
                  <a:extLst>
                    <a:ext uri="{9D8B030D-6E8A-4147-A177-3AD203B41FA5}">
                      <a16:colId xmlns:a16="http://schemas.microsoft.com/office/drawing/2014/main" xmlns="" val="1348016690"/>
                    </a:ext>
                  </a:extLst>
                </a:gridCol>
                <a:gridCol w="2664369">
                  <a:extLst>
                    <a:ext uri="{9D8B030D-6E8A-4147-A177-3AD203B41FA5}">
                      <a16:colId xmlns:a16="http://schemas.microsoft.com/office/drawing/2014/main" xmlns="" val="2327802637"/>
                    </a:ext>
                  </a:extLst>
                </a:gridCol>
                <a:gridCol w="2016279">
                  <a:extLst>
                    <a:ext uri="{9D8B030D-6E8A-4147-A177-3AD203B41FA5}">
                      <a16:colId xmlns:a16="http://schemas.microsoft.com/office/drawing/2014/main" xmlns="" val="2878192333"/>
                    </a:ext>
                  </a:extLst>
                </a:gridCol>
                <a:gridCol w="1835624">
                  <a:extLst>
                    <a:ext uri="{9D8B030D-6E8A-4147-A177-3AD203B41FA5}">
                      <a16:colId xmlns:a16="http://schemas.microsoft.com/office/drawing/2014/main" xmlns="" val="3643510726"/>
                    </a:ext>
                  </a:extLst>
                </a:gridCol>
              </a:tblGrid>
              <a:tr h="384090">
                <a:tc>
                  <a:txBody>
                    <a:bodyPr/>
                    <a:lstStyle/>
                    <a:p>
                      <a:r>
                        <a:rPr lang="de-DE" dirty="0" smtClean="0"/>
                        <a:t>Syntax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1577713"/>
                  </a:ext>
                </a:extLst>
              </a:tr>
              <a:tr h="680474">
                <a:tc rowSpan="8">
                  <a:txBody>
                    <a:bodyPr/>
                    <a:lstStyle/>
                    <a:p>
                      <a:r>
                        <a:rPr lang="de-DE" dirty="0" err="1"/>
                        <a:t>vision.BlobAnalysis</a:t>
                      </a:r>
                      <a:endParaRPr lang="de-DE" dirty="0"/>
                    </a:p>
                    <a:p>
                      <a:r>
                        <a:rPr lang="de-DE" dirty="0"/>
                        <a:t>Eigenschaften der angeschlossen Regionen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z="1800" dirty="0"/>
                        <a:t>„</a:t>
                      </a:r>
                      <a:r>
                        <a:rPr lang="de-DE" sz="1800" dirty="0" err="1"/>
                        <a:t>BoundingBoxOutputPort</a:t>
                      </a:r>
                      <a:r>
                        <a:rPr lang="de-DE" sz="1800" dirty="0"/>
                        <a:t>“</a:t>
                      </a:r>
                      <a:br>
                        <a:rPr lang="de-DE" sz="1800" dirty="0"/>
                      </a:br>
                      <a:r>
                        <a:rPr lang="de-DE" sz="1800" dirty="0"/>
                        <a:t>Koordinatenrückgabe von Begrenzungsfeldern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 err="1"/>
                        <a:t>true</a:t>
                      </a:r>
                      <a:endParaRPr lang="de-DE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true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9522790"/>
                  </a:ext>
                </a:extLst>
              </a:tr>
              <a:tr h="13782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dirty="0" err="1"/>
                        <a:t>false</a:t>
                      </a:r>
                      <a:endParaRPr lang="de-DE" sz="18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de-DE" dirty="0" err="1"/>
                        <a:t>false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8126696"/>
                  </a:ext>
                </a:extLst>
              </a:tr>
              <a:tr h="72006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AreaOutputPort</a:t>
                      </a:r>
                      <a:r>
                        <a:rPr lang="de-DE" dirty="0"/>
                        <a:t>“</a:t>
                      </a:r>
                      <a:br>
                        <a:rPr lang="de-DE" dirty="0"/>
                      </a:br>
                      <a:r>
                        <a:rPr lang="de-DE" dirty="0"/>
                        <a:t>Rückgabe von </a:t>
                      </a:r>
                      <a:r>
                        <a:rPr lang="de-DE" dirty="0" err="1"/>
                        <a:t>Blob</a:t>
                      </a:r>
                      <a:r>
                        <a:rPr lang="de-DE" dirty="0"/>
                        <a:t> Bereich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711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CentroidOutputPort</a:t>
                      </a:r>
                      <a:r>
                        <a:rPr lang="de-DE" dirty="0"/>
                        <a:t>“</a:t>
                      </a:r>
                      <a:br>
                        <a:rPr lang="de-DE" dirty="0"/>
                      </a:br>
                      <a:r>
                        <a:rPr lang="de-DE" dirty="0"/>
                        <a:t>Rückgabe der </a:t>
                      </a:r>
                      <a:r>
                        <a:rPr lang="de-DE" dirty="0" err="1"/>
                        <a:t>Blob</a:t>
                      </a:r>
                      <a:r>
                        <a:rPr lang="de-DE" dirty="0"/>
                        <a:t> Schwerpunkte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43001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dirty="0" err="1"/>
                        <a:t>false</a:t>
                      </a:r>
                      <a:endParaRPr lang="de-DE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368425"/>
                  </a:ext>
                </a:extLst>
              </a:tr>
              <a:tr h="60805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dirty="0" smtClean="0"/>
                        <a:t>True( </a:t>
                      </a:r>
                      <a:r>
                        <a:rPr lang="de-DE" dirty="0" smtClean="0"/>
                        <a:t>Schwerpunkt </a:t>
                      </a:r>
                      <a:r>
                        <a:rPr lang="de-DE" dirty="0" smtClean="0"/>
                        <a:t>von Auto wird gegeben)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1760170"/>
                  </a:ext>
                </a:extLst>
              </a:tr>
              <a:tr h="32803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dirty="0"/>
                        <a:t>„</a:t>
                      </a:r>
                      <a:r>
                        <a:rPr lang="de-DE" dirty="0" err="1"/>
                        <a:t>MinimumBlobArea</a:t>
                      </a:r>
                      <a:r>
                        <a:rPr lang="de-DE" dirty="0"/>
                        <a:t>“</a:t>
                      </a:r>
                      <a:br>
                        <a:rPr lang="de-DE" dirty="0"/>
                      </a:br>
                      <a:r>
                        <a:rPr lang="de-DE" dirty="0"/>
                        <a:t>Minimaler </a:t>
                      </a:r>
                      <a:r>
                        <a:rPr lang="de-DE" dirty="0" err="1"/>
                        <a:t>Blob</a:t>
                      </a:r>
                      <a:r>
                        <a:rPr lang="de-DE" dirty="0"/>
                        <a:t> Bereich in Pixeln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7855567"/>
                  </a:ext>
                </a:extLst>
              </a:tr>
              <a:tr h="106417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1000 </a:t>
                      </a:r>
                      <a:r>
                        <a:rPr lang="de-DE" dirty="0"/>
                        <a:t>(kleine bewegte Objekte wird nicht detektiert)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931216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insertShape</a:t>
                      </a:r>
                      <a:r>
                        <a:rPr lang="de-DE" dirty="0" smtClean="0"/>
                        <a:t> wird durch </a:t>
                      </a:r>
                      <a:r>
                        <a:rPr lang="de-DE" dirty="0" err="1" smtClean="0"/>
                        <a:t>InsertMarker</a:t>
                      </a:r>
                      <a:r>
                        <a:rPr lang="de-DE" dirty="0" smtClean="0"/>
                        <a:t> ersetzt.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954165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514910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470639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289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51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Syntax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ision.BlobAnalysis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Geben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der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verbunddenen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Objekt auf Vordergrund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ohne Störung.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Abkürzung von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Binay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Large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AreOutputPort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ückgabe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Bereich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 Pixelnummer von Objekt.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Weil Anzahl des Objekt ist nicht Konstant.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CentoidOutputPort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Schwerpunkt von Objekt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Schwerpunkt von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 Region ist gegeben.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BoundingBoxOutputPort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ein Box um herum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Jedes Objekt wird mit einem Box erkannt.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929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Vergleich zwischen verschiedenen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Wert (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Altwert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50)   neuer Wert 150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		      10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					                       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100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Je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erhöhere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Anzahl der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sind, desto wird der Prozentsatz der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Vordergrunddetektion erhöht.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32818" r="3516" b="47492"/>
          <a:stretch/>
        </p:blipFill>
        <p:spPr>
          <a:xfrm>
            <a:off x="107380" y="1628750"/>
            <a:ext cx="6696930" cy="1080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31504" r="4503" b="44867"/>
          <a:stretch/>
        </p:blipFill>
        <p:spPr>
          <a:xfrm>
            <a:off x="35370" y="2852920"/>
            <a:ext cx="6696930" cy="12961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31504" r="4504" b="43555"/>
          <a:stretch/>
        </p:blipFill>
        <p:spPr>
          <a:xfrm>
            <a:off x="107380" y="4077090"/>
            <a:ext cx="6624920" cy="13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339690" y="17727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5200" y="1124680"/>
            <a:ext cx="9028800" cy="53287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Abb.2,  Ausgeschnittenes Video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  Entzerrung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Durch eine Objektiv- Kamera ist eine Verzerrung von Bilder zu verursachen.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Üblicherweise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wird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Zum Kalibrieren ein Objekt mit einem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bekannten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Muster wie Schachbrett verwendet. Bei Mat-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Lab ist ein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App schon vorhanden, wird Funktionen und diese App verwendet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Um Objektiv Verzerrung Effekt zu entfernen. Die äußeren und inneren Parameter der Kamera ist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bestimmt.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9" y="1124681"/>
            <a:ext cx="8569191" cy="12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8061" y="1169155"/>
            <a:ext cx="8713163" cy="535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die Nummer von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Gaußchen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in Mischung Modell. Die Nummer von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Gaußschen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soll nicht die Nummer von Komponenten überschreiten.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Beispiel: Verschiedene GM Variante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0" r="4938" b="2686"/>
          <a:stretch/>
        </p:blipFill>
        <p:spPr>
          <a:xfrm>
            <a:off x="323409" y="2420861"/>
            <a:ext cx="5544771" cy="36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(Alter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Wet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3 ) .Mit diesem altem Wert werden mehr Autos nicht erkannt. Mit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Neuem Wert (2) werden Autos besser detektiert. Mit Wert 1 passiert nicht.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der Aufgabe werden 2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Gausßchen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angezeigt.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79" r="3519" b="31741"/>
          <a:stretch/>
        </p:blipFill>
        <p:spPr>
          <a:xfrm>
            <a:off x="262409" y="3068950"/>
            <a:ext cx="6840950" cy="223231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2" name="Ellipse 11"/>
          <p:cNvSpPr/>
          <p:nvPr/>
        </p:nvSpPr>
        <p:spPr>
          <a:xfrm>
            <a:off x="229670" y="3356990"/>
            <a:ext cx="1512210" cy="986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flipV="1">
            <a:off x="5580140" y="3356990"/>
            <a:ext cx="1490480" cy="864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34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Rauschen wird gelöscht durch zusätzliche Strukturelemente.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Bild wird gezeigt. Ein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 mit Störung und eine nicht.  Original Wert ist 3, neuer Wert wird auf 5 erhöht.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Damit wenige Lücke und Objekten keiner als 5 Pixel nicht mehr existiert werden.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Sintax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 Se =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Strel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(‚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square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‘, 5 )  Erstell ein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uadrat mit Breite von 5 Pixel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imopen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foreground,se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  Öffnen das Bild mit gelöschte Rauschen.</a:t>
            </a: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 	</a:t>
            </a:r>
            <a:b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   Mit Rauschen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Ohne Rauschen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80" r="2533" b="35679"/>
          <a:stretch/>
        </p:blipFill>
        <p:spPr>
          <a:xfrm>
            <a:off x="107380" y="3320396"/>
            <a:ext cx="6912960" cy="19442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27566" r="4499" b="44868"/>
          <a:stretch/>
        </p:blipFill>
        <p:spPr>
          <a:xfrm>
            <a:off x="251400" y="4508561"/>
            <a:ext cx="6624920" cy="15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30837" y="120612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MinimumBlobArea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Begrenzung mindesten Pixelanzahl von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Alter Wert 550 wird auf 700 gesetzt. 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Im diesem Aufgabeteil wird jedes Auto erkannt und verfolgt.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Für klares Ergebnis wird jedes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Auto mit einem Marker im Schwerpunkt markiert.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ea typeface="Verdana" panose="020B0604030504040204" pitchFamily="34" charset="0"/>
                <a:cs typeface="Verdana" panose="020B0604030504040204" pitchFamily="34" charset="0"/>
              </a:rPr>
              <a:t>           </a:t>
            </a:r>
            <a:endParaRPr lang="de-DE" dirty="0" smtClean="0"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6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-38140" y="1147950"/>
                <a:ext cx="896461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 Geschwindigkeitsverlauf.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Wie in vorheriger Aufgabe wird jedes Auto als einen Marker verfolgt. Hier in diesem Aufgabeteil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wird einen Geschwindigkeitsverlauft erstellt.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3.1 Abstand berechnen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Punk B( x2, y2) bei t2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                                              Punkt A(x1,y1) bei t1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Abstand: 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0" y="1147950"/>
                <a:ext cx="896461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612" r="-176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winkliges Dreieck 3"/>
          <p:cNvSpPr/>
          <p:nvPr/>
        </p:nvSpPr>
        <p:spPr>
          <a:xfrm>
            <a:off x="1187530" y="2924930"/>
            <a:ext cx="2592360" cy="2160300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152000" y="2880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3708000" y="5004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(x2,y2) ist Position von Objekt in Aktueller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(x1,y1) ist Position von Objekt in vorheriger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∆t= t2-t1</a:t>
                </a: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: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Zeitdifferenz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∆t = 1/  Framerate = 1/30fps = 0,03333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sekunde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(s)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fps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frame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per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second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)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Geschwindigkeit :v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1D4B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𝐴𝑏𝑠𝑡𝑎𝑛𝑑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𝑑</m:t>
                        </m:r>
                      </m:num>
                      <m:den>
                        <m: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∆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56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71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2123728" y="188913"/>
            <a:ext cx="5616712" cy="216693"/>
          </a:xfrm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9" y="2276279"/>
            <a:ext cx="83534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 dirty="0">
                <a:ln>
                  <a:noFill/>
                </a:ln>
                <a:solidFill>
                  <a:srgbClr val="001D4B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9138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066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1.1.1 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Kamera ist im Weltkoordinatensystem positioniert, außerdem besitz Kamera ein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eingenes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Stem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Ein Objekt ist im Weltkoordinaten positioniert, die zuerst einmal in Kamerakoordinaten um-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gewandelt müssen.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3,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Transformation von Weltkoordinaten in Kamerakoordinaten und von Kamerakoordinaten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 Pixelkoordinaten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89" y="2420861"/>
            <a:ext cx="6264871" cy="30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29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1.1.2   Extrinsische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Diese Parameter beschreiben die Position und Orientierung der Kamera im Weltkoordinaten.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6 extrinsische Kameraparameter.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x-Richtung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Tx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y-Richtung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Ty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z-Richtung (Tz)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x-Achse mit Winkel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alpha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Rx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beta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Ry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gamma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Rz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1.1.3  Intrinsische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Innere Kameraparameter beschreiben die innere Geometrie der Kamera. Sie dienen für die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Wiederherstellung des Zusammenhang zw. dem 3D- Kamera und 2D Bildkoordinatensystem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4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96389"/>
            <a:ext cx="9036620" cy="55447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5 intrinsische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Brennweite (f)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x-Wert des Bildmittelpunktes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Ox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y-Wert des Bildmittelpunktes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Oy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x-Richtung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sx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y-Richtung (</a:t>
            </a: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  Radiale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radiale Verzerrung  tritt auf, wenn Biegung mehr am Rand einer Linse als in der optischer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Mitte ist. 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7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-55126" y="100599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Abb.4, Verschiedene Radiale Verzerrung Quelle: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Mathwork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" y="1628750"/>
            <a:ext cx="7778802" cy="25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2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3249"/>
            <a:ext cx="9144000" cy="5256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Tangentiale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Wenn Bildebene und das Objektive nicht parallel sind, verursacht eine tangentiale Verzerrung.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Abb. 5, Tangentiale Verzerrung  Quelle : mathwork.com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5038"/>
            <a:ext cx="466233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2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für Entzerrung :  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    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undistortImage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Syntax verwenden für ein Frame und Frame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Frame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bearbeiten.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4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b="1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II. Punkte transformieren aus 2 verschiedenen Bilder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Laden 2 Bilder mit jeweils 3 fixierte Punkte durch eine Dreieck.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Ortbild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heißt Bild von Kamera </a:t>
            </a: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b="1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3125768"/>
            <a:ext cx="8872878" cy="31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03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Titel_Intern">
  <a:themeElements>
    <a:clrScheme name="1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KT">
  <a:themeElements>
    <a:clrScheme name="3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noAutofit/>
      </a:bodyPr>
      <a:lstStyle>
        <a:defPPr>
          <a:lnSpc>
            <a:spcPct val="150000"/>
          </a:lnSpc>
          <a:buSzPct val="100000"/>
          <a:defRPr dirty="0" smtClean="0">
            <a:solidFill>
              <a:srgbClr val="001D4B"/>
            </a:solidFill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>
    <a:extraClrScheme>
      <a:clrScheme name="3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1135</Words>
  <Application>Microsoft Office PowerPoint</Application>
  <PresentationFormat>Bildschirmpräsentation (4:3)</PresentationFormat>
  <Paragraphs>238</Paragraphs>
  <Slides>27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Titel_Intern</vt:lpstr>
      <vt:lpstr>LKT</vt:lpstr>
      <vt:lpstr>Gliederung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Sarkisov</dc:creator>
  <cp:lastModifiedBy>Manh Hung Nguyen</cp:lastModifiedBy>
  <cp:revision>459</cp:revision>
  <dcterms:created xsi:type="dcterms:W3CDTF">2014-03-15T22:02:55Z</dcterms:created>
  <dcterms:modified xsi:type="dcterms:W3CDTF">2017-08-14T13:04:01Z</dcterms:modified>
</cp:coreProperties>
</file>